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7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60A39-8B5B-4BED-8A7C-556DA32E88CC}" type="datetimeFigureOut">
              <a:rPr lang="it-IT" smtClean="0"/>
              <a:pPr/>
              <a:t>11/01/2023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027B-1144-4F49-A7B1-CE90BE3B4F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9749-B595-43ED-9D57-D1649EFD0515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4AF5-D8AC-4A85-BFFF-E7ABE41E7A01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FB7A-819A-4237-BDC4-78A8DF7617BD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785C-0BD5-419F-BE6A-6B246AFEC1AE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219-6868-4029-8548-64D5406D78A8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44F27-9A5B-4D9A-8A2C-92CFCDA4F697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D76BB-7F41-429D-AF66-4187A9B3494B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98E-67EC-4FC5-ABD6-ABCE43AF7EF1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E050-F9CE-43C9-8833-73DA94FE7A9E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9B39-4EF2-45A0-A88C-DEDDD6AC009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552B-C191-4769-9137-46E239EF025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0953-2017-4B02-B146-36A6F5A912FB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941168"/>
            <a:ext cx="8568952" cy="101566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La Bioetica, in quanto tale, non è né cattolica né laica, ma unicamente una branca dell’etica che si interroga sulle problematiche inerenti la ricerca, 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la cura e l’assistenza della persona.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6093296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Prof. Francesco Cannizzaro – Specialista in Pedagogia, Bioetica e Sessuologia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Immagini Bioetica\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24744"/>
            <a:ext cx="4660475" cy="349085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“La scienza e la tecnica </a:t>
            </a:r>
            <a:r>
              <a:rPr lang="it-IT" dirty="0"/>
              <a:t>richiedono, per loro intrinseco significato, il rispetto incondizionato dei criteri fondamentali della moralità: debbono essere cioè al servizio della persona umana, dei suoi diritti inalienabili e del suo bene vero e integrale secondo il progetto e la volontà di Dio”. (</a:t>
            </a:r>
            <a:r>
              <a:rPr lang="it-IT" i="1" dirty="0" err="1"/>
              <a:t>Donum</a:t>
            </a:r>
            <a:r>
              <a:rPr lang="it-IT" i="1" dirty="0"/>
              <a:t> vitae, Introduzione, n. 2).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Scienza e fede: La posizione della Chiesa cattolica</a:t>
            </a:r>
          </a:p>
        </p:txBody>
      </p:sp>
      <p:pic>
        <p:nvPicPr>
          <p:cNvPr id="8194" name="Picture 2" descr="C:\Users\Master\Desktop\Immagini Bioetica\GP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9892" y="3260006"/>
            <a:ext cx="5944216" cy="309634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20313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Soprattutto dopo il Concilio Vaticano II</a:t>
            </a:r>
            <a:r>
              <a:rPr lang="it-IT" dirty="0"/>
              <a:t>, la Chiesa si è aperta al dialogo e all’interscambio col mondo contemporaneo consapevole di poter offrire un contributo essenziale alla “salvezza dell’uomo”, arricchendosi a sua volta in questo confronto.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Papa Paolo VI, Giovanni Paolo II, Benedetto XVI e Francesco</a:t>
            </a:r>
            <a:r>
              <a:rPr lang="it-IT" dirty="0"/>
              <a:t>, varie volte, hanno dichiarato necessario il contributo di tutti indistintamente, laici e cristiani, credenti o non, società civile, per integrare e moltiplicare le risorse umane, le sole adattabili e rinnovabili anche nelle circostanze più drammatiche ed imprevedibili.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Chiesa aperta al dialogo</a:t>
            </a:r>
          </a:p>
        </p:txBody>
      </p:sp>
      <p:pic>
        <p:nvPicPr>
          <p:cNvPr id="9218" name="Picture 2" descr="C:\Users\Master\Desktop\Immagini Bioetica\Pa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160240" cy="26735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9219" name="Picture 3" descr="C:\Users\Master\Desktop\Immagini Bioetica\GPII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3" y="3717032"/>
            <a:ext cx="1872208" cy="125299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9220" name="Picture 4" descr="C:\Users\Master\Desktop\Immagini Bioetica\Benedet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5085184"/>
            <a:ext cx="1872208" cy="129614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9221" name="Picture 5" descr="C:\Users\Master\Desktop\Immagini Bioetica\Francesc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2089" y="3717032"/>
            <a:ext cx="3958383" cy="26642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8"/>
            <a:ext cx="8568952" cy="50783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Interessante, per chiarire il concetto di laicità</a:t>
            </a:r>
            <a:r>
              <a:rPr lang="it-IT" dirty="0"/>
              <a:t>, la definizione proposta da </a:t>
            </a:r>
            <a:r>
              <a:rPr lang="it-IT" dirty="0" err="1"/>
              <a:t>Abbagnano</a:t>
            </a:r>
            <a:r>
              <a:rPr lang="it-IT" dirty="0"/>
              <a:t>. “</a:t>
            </a:r>
            <a:r>
              <a:rPr lang="it-IT" b="1" dirty="0"/>
              <a:t>In senso debole la laicità indica un atteggiamento critico e antidogmatico</a:t>
            </a:r>
            <a:r>
              <a:rPr lang="it-IT" dirty="0"/>
              <a:t>, che partendo dal presupposto secondo cui non si può pretendere di possedere la verità più di quanto ogni altro possa pretendere, si ispira ai valori del pluralismo, della libertà e della tolleranza e quindi al principio dell’autonomia reciproca fra tutte le attività umane (…).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In senso forte </a:t>
            </a:r>
            <a:r>
              <a:rPr lang="it-IT" b="1" i="1" dirty="0"/>
              <a:t>la laicità indica la dottrina di coloro che non si limitano a una generica adesione ai valori dello spirito critico e della tolleranza</a:t>
            </a:r>
            <a:r>
              <a:rPr lang="it-IT" dirty="0"/>
              <a:t>, ma ragionano indipendentemente dall’ipotesi di Dio (</a:t>
            </a:r>
            <a:r>
              <a:rPr lang="it-IT" i="1" dirty="0" err="1"/>
              <a:t>etsi</a:t>
            </a:r>
            <a:r>
              <a:rPr lang="it-IT" i="1" dirty="0"/>
              <a:t> Deus non </a:t>
            </a:r>
            <a:r>
              <a:rPr lang="it-IT" i="1" dirty="0" err="1"/>
              <a:t>daretur</a:t>
            </a:r>
            <a:r>
              <a:rPr lang="it-IT" i="1" dirty="0"/>
              <a:t>)”.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Nel campo laico</a:t>
            </a:r>
            <a:r>
              <a:rPr lang="it-IT" dirty="0"/>
              <a:t>, troviamo varie impostazioni, che primariamente riguardano la distinzione tra “</a:t>
            </a:r>
            <a:r>
              <a:rPr lang="it-IT" b="1" dirty="0"/>
              <a:t>vita biologica</a:t>
            </a:r>
            <a:r>
              <a:rPr lang="it-IT" dirty="0"/>
              <a:t>” e “</a:t>
            </a:r>
            <a:r>
              <a:rPr lang="it-IT" b="1" dirty="0"/>
              <a:t>vita umana</a:t>
            </a:r>
            <a:r>
              <a:rPr lang="it-IT" dirty="0"/>
              <a:t>”, ed il concetto che “la vita”, non essendo un dato metafisico, è connotata prevalentemente dalla caratteristica della </a:t>
            </a:r>
            <a:r>
              <a:rPr lang="it-IT" i="1" dirty="0"/>
              <a:t>qualità come </a:t>
            </a:r>
            <a:r>
              <a:rPr lang="it-IT" dirty="0"/>
              <a:t>ricordato dal filosofo Seneca: “</a:t>
            </a:r>
            <a:r>
              <a:rPr lang="it-IT" b="1" dirty="0"/>
              <a:t>non è un bene vivere, ma il vivere bene</a:t>
            </a:r>
            <a:r>
              <a:rPr lang="it-IT" dirty="0"/>
              <a:t>”, e da </a:t>
            </a:r>
            <a:r>
              <a:rPr lang="it-IT" i="1" dirty="0" err="1"/>
              <a:t>Mill</a:t>
            </a:r>
            <a:r>
              <a:rPr lang="it-IT" i="1" dirty="0"/>
              <a:t>: “</a:t>
            </a:r>
            <a:r>
              <a:rPr lang="it-IT" b="1" dirty="0"/>
              <a:t>su se stesso, sulla sua mente e sul suo corpo, l'individuo è sovrano</a:t>
            </a:r>
            <a:r>
              <a:rPr lang="it-IT" dirty="0"/>
              <a:t>”.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Dunque</a:t>
            </a:r>
            <a:r>
              <a:rPr lang="it-IT" dirty="0"/>
              <a:t>, non è la vita in quanto tale o l’ espressione di una volontà divina ad essere importante, ma </a:t>
            </a:r>
            <a:r>
              <a:rPr lang="it-IT" b="1" i="1" dirty="0"/>
              <a:t>la sua qualità che si trasforma in conseguenza di vari fattori</a:t>
            </a:r>
            <a:r>
              <a:rPr lang="it-IT" i="1" dirty="0"/>
              <a:t>; perciò, in </a:t>
            </a:r>
            <a:r>
              <a:rPr lang="it-IT" dirty="0"/>
              <a:t>determinate situazioni, può anche essere interrotta.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Il suo valore non è intrinseco</a:t>
            </a:r>
            <a:r>
              <a:rPr lang="it-IT" dirty="0"/>
              <a:t>, ma dipende dalle modalità in cui è vissuta, per cui è la “qualità” a determinarne il valore.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Bioetica laica: varie impostazioni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3139321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it-IT" b="1" dirty="0">
                <a:solidFill>
                  <a:srgbClr val="FF0000"/>
                </a:solidFill>
              </a:rPr>
              <a:t>1. La disponibilità della vita in rapporto alla sua qualità</a:t>
            </a:r>
            <a:r>
              <a:rPr lang="it-IT" dirty="0"/>
              <a:t> dispone che non esistono limiti</a:t>
            </a:r>
            <a:r>
              <a:rPr lang="it-IT" i="1" dirty="0"/>
              <a:t> </a:t>
            </a:r>
            <a:r>
              <a:rPr lang="it-IT" dirty="0"/>
              <a:t>pregiudiziali alla volontà di auto-determinazione e di auto-manipolazione.</a:t>
            </a:r>
          </a:p>
          <a:p>
            <a:pPr marL="269875" indent="-269875" algn="just"/>
            <a:r>
              <a:rPr lang="it-IT" b="1" i="1" dirty="0">
                <a:solidFill>
                  <a:srgbClr val="FF0000"/>
                </a:solidFill>
              </a:rPr>
              <a:t>2. </a:t>
            </a:r>
            <a:r>
              <a:rPr lang="it-IT" b="1" dirty="0">
                <a:solidFill>
                  <a:srgbClr val="FF0000"/>
                </a:solidFill>
              </a:rPr>
              <a:t>L’ autonomia decisionale dell’uomo </a:t>
            </a:r>
            <a:r>
              <a:rPr lang="it-IT" dirty="0"/>
              <a:t>stabilisce</a:t>
            </a:r>
            <a:r>
              <a:rPr lang="it-IT" b="1" dirty="0"/>
              <a:t> </a:t>
            </a:r>
            <a:r>
              <a:rPr lang="it-IT" dirty="0"/>
              <a:t>come vivere e come morire rispetto ad ordini sacri o profani precostituiti. </a:t>
            </a:r>
          </a:p>
          <a:p>
            <a:pPr marL="271463" indent="-271463" algn="just">
              <a:tabLst>
                <a:tab pos="180975" algn="l"/>
              </a:tabLst>
            </a:pPr>
            <a:r>
              <a:rPr lang="it-IT" b="1" dirty="0">
                <a:solidFill>
                  <a:srgbClr val="FF0000"/>
                </a:solidFill>
              </a:rPr>
              <a:t>3. La responsabilità è personale </a:t>
            </a:r>
            <a:r>
              <a:rPr lang="it-IT" dirty="0"/>
              <a:t>e non delegabile ad altri. Da qui, il rifiuto del paternalismo medico, e il diritto di accettare o di rifiutare le cure dopo opportuna informazione. </a:t>
            </a:r>
          </a:p>
          <a:p>
            <a:pPr marL="269875" indent="-269875" algn="just"/>
            <a:r>
              <a:rPr lang="it-IT" b="1" dirty="0">
                <a:solidFill>
                  <a:srgbClr val="FF0000"/>
                </a:solidFill>
              </a:rPr>
              <a:t>4. L’assenza di divieti assoluti nella società</a:t>
            </a:r>
            <a:r>
              <a:rPr lang="it-IT" dirty="0"/>
              <a:t>, come pure di concezioni morali valide per tutti e in ogni tempo e le conclusioni sono sempre provvisorie e soggettive.</a:t>
            </a:r>
          </a:p>
          <a:p>
            <a:pPr marL="269875" indent="-269875" algn="just"/>
            <a:r>
              <a:rPr lang="it-IT" b="1" dirty="0">
                <a:solidFill>
                  <a:srgbClr val="FF0000"/>
                </a:solidFill>
              </a:rPr>
              <a:t>5. Il differente valore qualitativo delle vite</a:t>
            </a:r>
            <a:r>
              <a:rPr lang="it-IT" dirty="0"/>
              <a:t>, giungendo alle posizioni radicali di alcuni emblematici autori dell’odierno dibattito culturale.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Principali posizioni di questa visione</a:t>
            </a:r>
          </a:p>
        </p:txBody>
      </p:sp>
      <p:pic>
        <p:nvPicPr>
          <p:cNvPr id="10242" name="Picture 2" descr="C:\Users\Master\Desktop\Immagini Bioetica\b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7804" y="4911809"/>
            <a:ext cx="3456384" cy="17065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87524" y="1436555"/>
            <a:ext cx="8568952" cy="323165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Per Singer le persone si suddividono in tre categorie:</a:t>
            </a:r>
          </a:p>
          <a:p>
            <a:pPr marL="179388" indent="-179388" algn="just"/>
            <a:r>
              <a:rPr lang="it-IT" b="1" dirty="0">
                <a:solidFill>
                  <a:srgbClr val="FF0000"/>
                </a:solidFill>
              </a:rPr>
              <a:t>* gli esseri autocoscienti</a:t>
            </a:r>
            <a:r>
              <a:rPr lang="it-IT" dirty="0"/>
              <a:t>, cioè gli adulti in grado di intendere e di volere, ma anche alcuni animali con un certo grado di razionalità e di autocoscienza (gorilla e scimpanzé), per i quali è valido il rispetto dell’autonomia;</a:t>
            </a:r>
          </a:p>
          <a:p>
            <a:pPr marL="179388" indent="-179388" algn="just"/>
            <a:r>
              <a:rPr lang="it-IT" b="1" dirty="0">
                <a:solidFill>
                  <a:srgbClr val="FF0000"/>
                </a:solidFill>
              </a:rPr>
              <a:t>* gli esseri coscienti</a:t>
            </a:r>
            <a:r>
              <a:rPr lang="it-IT" dirty="0"/>
              <a:t>, animali, feti, neonati, persone con disabilità o patologie mentali, nel confronto dei quali si pone il problema della massimizzazione del piacere e della minimizzazione della sofferenza;</a:t>
            </a:r>
          </a:p>
          <a:p>
            <a:pPr marL="179388" indent="-179388" algn="just"/>
            <a:r>
              <a:rPr lang="it-IT" b="1" dirty="0">
                <a:solidFill>
                  <a:srgbClr val="FF0000"/>
                </a:solidFill>
              </a:rPr>
              <a:t>*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gli esseri non coscienti</a:t>
            </a:r>
            <a:r>
              <a:rPr lang="it-IT" dirty="0"/>
              <a:t>, embrioni, neonati </a:t>
            </a:r>
            <a:r>
              <a:rPr lang="it-IT" dirty="0" err="1"/>
              <a:t>anancefalici</a:t>
            </a:r>
            <a:r>
              <a:rPr lang="it-IT" dirty="0"/>
              <a:t>, persone in stato vegetativo, di fronte ai quali non si pongono problemi etici e morali, dato che essi non vivranno mai una degna qualità di vita.</a:t>
            </a:r>
          </a:p>
          <a:p>
            <a:pPr algn="ctr"/>
            <a:r>
              <a:rPr lang="it-IT" sz="2000" b="1" dirty="0">
                <a:solidFill>
                  <a:srgbClr val="FF0000"/>
                </a:solidFill>
              </a:rPr>
              <a:t>Di conseguenza, la loro soppressione, risulta moralmente accettabile.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Posizione di Peter Singer</a:t>
            </a:r>
          </a:p>
        </p:txBody>
      </p:sp>
      <p:pic>
        <p:nvPicPr>
          <p:cNvPr id="11266" name="Picture 2" descr="C:\Users\Master\Desktop\Immagini Bioetica\b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941168"/>
            <a:ext cx="2376264" cy="168207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8"/>
            <a:ext cx="8568952" cy="341632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In questa visione </a:t>
            </a:r>
            <a:r>
              <a:rPr lang="it-IT" dirty="0"/>
              <a:t>è assente il concetto di natura che mostra che l’uomo non si dona da solo la vita ma è soggetto a leggi di valenza biologica e morale.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Alla cosiddetta “legge naturale” </a:t>
            </a:r>
            <a:r>
              <a:rPr lang="it-IT" dirty="0"/>
              <a:t>si è sostituita l’idea che l’uomo costruisce liberamente se</a:t>
            </a:r>
          </a:p>
          <a:p>
            <a:pPr algn="just"/>
            <a:r>
              <a:rPr lang="it-IT" dirty="0"/>
              <a:t>stesso, e di conseguenza, non è vincolato da nessun limite.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Questo modello attribuisce</a:t>
            </a:r>
            <a:r>
              <a:rPr lang="it-IT" dirty="0"/>
              <a:t>, inoltre, grande valore al progresso scientifico e tecnologico, indipendente dai valori che potrebbero essere compromessi o sacrificati.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La visione laica </a:t>
            </a:r>
            <a:r>
              <a:rPr lang="it-IT" dirty="0"/>
              <a:t>vede nel progresso della conoscenza la fonte principale del progresso dell’umanità, perché è soprattutto dalla conoscenza che deriva la diminuzione della sofferenza umana.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Ogni limitazione alla ricerca scientifica </a:t>
            </a:r>
            <a:r>
              <a:rPr lang="it-IT" dirty="0"/>
              <a:t>imposta nel nome dei pregiudizi che questa potrebbe comportare per l’uomo equivale in realtà a perpetuare sofferenze che potrebbero essere evitate.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Assenza del concetto di natura</a:t>
            </a:r>
          </a:p>
        </p:txBody>
      </p:sp>
      <p:pic>
        <p:nvPicPr>
          <p:cNvPr id="12290" name="Picture 2" descr="C:\Users\Master\Desktop\Immagini Bioetica\b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869160"/>
            <a:ext cx="2808312" cy="177262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5063" y="1502989"/>
            <a:ext cx="8568952" cy="341632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“Stato di completo benessere fisico, psichico e sociale, e non solo assenza di malattia e di infermità”,</a:t>
            </a:r>
            <a:r>
              <a:rPr lang="it-IT" dirty="0"/>
              <a:t> cui fa seguito un’ambigua concretizzazione: “</a:t>
            </a:r>
            <a:r>
              <a:rPr lang="it-IT" b="1" dirty="0"/>
              <a:t>Lo stato di benessere fisico e mentale è necessario per vivere una vita piacevole, produttiva e ricca di significato</a:t>
            </a:r>
            <a:r>
              <a:rPr lang="it-IT" dirty="0"/>
              <a:t>”.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E’ opportuno sottolineare</a:t>
            </a:r>
            <a:r>
              <a:rPr lang="it-IT" dirty="0"/>
              <a:t>, per superare il rischio dell’utopia, che a nessuno sarà possibile</a:t>
            </a:r>
          </a:p>
          <a:p>
            <a:pPr algn="just"/>
            <a:r>
              <a:rPr lang="it-IT" dirty="0"/>
              <a:t>realizzare contemporaneamente tutte le mete privilegiate dalla società, come pure i vari</a:t>
            </a:r>
          </a:p>
          <a:p>
            <a:pPr algn="just"/>
            <a:r>
              <a:rPr lang="it-IT" dirty="0"/>
              <a:t>tipi di “benessere” proposti dalla definizione dell’OMS.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Perciò in pochi</a:t>
            </a:r>
            <a:r>
              <a:rPr lang="it-IT" dirty="0"/>
              <a:t>, se dovessimo assumere come riferimento esistenziale l’espressione dell’OMS, riuscirebbero a programmare una vita piacevole, produttiva e ricca di significati.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Questo ci fa affermare </a:t>
            </a:r>
            <a:r>
              <a:rPr lang="it-IT" dirty="0"/>
              <a:t>che la qualità della vita percepita unicamente in termini di beni, d’efficacia e di piacere contrasta con il concetto di sacralità della vita, perché colui che non</a:t>
            </a:r>
          </a:p>
          <a:p>
            <a:pPr algn="just"/>
            <a:r>
              <a:rPr lang="it-IT" dirty="0"/>
              <a:t>raggiunge un livello minimale o affronta situazioni di completa compromissione, senza possibilità di recupero, smarrirebbe il significato dell’esistenza.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L’irrealistica definizione di salute dell’OMS</a:t>
            </a:r>
          </a:p>
        </p:txBody>
      </p:sp>
      <p:pic>
        <p:nvPicPr>
          <p:cNvPr id="13314" name="Picture 2" descr="C:\Users\Master\Desktop\Immagini Bioetica\b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085184"/>
            <a:ext cx="2403351" cy="159932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412776"/>
            <a:ext cx="8568952" cy="378565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E allora, come considerare</a:t>
            </a:r>
            <a:r>
              <a:rPr lang="it-IT" dirty="0"/>
              <a:t>, gli handicappati gravi o mentali, gli affetti da Alzheimer,</a:t>
            </a:r>
            <a:r>
              <a:rPr lang="it-IT" i="1" dirty="0"/>
              <a:t> </a:t>
            </a:r>
            <a:r>
              <a:rPr lang="it-IT" dirty="0"/>
              <a:t>i</a:t>
            </a:r>
            <a:r>
              <a:rPr lang="it-IT" i="1" dirty="0"/>
              <a:t> </a:t>
            </a:r>
            <a:r>
              <a:rPr lang="it-IT" dirty="0"/>
              <a:t>malati terminali o in stato vegetativo?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La visione che esalta </a:t>
            </a:r>
            <a:r>
              <a:rPr lang="it-IT" dirty="0"/>
              <a:t>primariamente la “qualità della vita”, è rischiosa nella sanità e nel socio-sanitario, dato che valorizza unicamente la porzione di esistenza riferibile alla materialità, tralasciando le dimensioni percepibili dai sensi (relazioni affettive, amore, amicizia, mutualità e solidarietà) e l’aspetto spirituale.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E’ quindi opportuno </a:t>
            </a:r>
            <a:r>
              <a:rPr lang="it-IT" dirty="0"/>
              <a:t>identificare parametri alternativi per definire “</a:t>
            </a:r>
            <a:r>
              <a:rPr lang="it-IT" i="1" dirty="0"/>
              <a:t>una degna vita di qualità”, </a:t>
            </a:r>
            <a:r>
              <a:rPr lang="it-IT" dirty="0"/>
              <a:t>anche se immersa nel dolore, dato che una rilevante ed accettabile </a:t>
            </a:r>
            <a:r>
              <a:rPr lang="it-IT" i="1" dirty="0"/>
              <a:t>“qualità” </a:t>
            </a:r>
            <a:r>
              <a:rPr lang="it-IT" dirty="0"/>
              <a:t>può</a:t>
            </a:r>
            <a:r>
              <a:rPr lang="it-IT" i="1" dirty="0"/>
              <a:t> </a:t>
            </a:r>
            <a:r>
              <a:rPr lang="it-IT" dirty="0"/>
              <a:t>essere raggiunta anche dal sofferente e dal malato grave.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Questa coincide:</a:t>
            </a:r>
          </a:p>
          <a:p>
            <a:pPr algn="just"/>
            <a:r>
              <a:rPr lang="it-IT" sz="2000" dirty="0"/>
              <a:t>-con il livello d’adattamento alle limitazioni esistenziali,</a:t>
            </a:r>
          </a:p>
          <a:p>
            <a:pPr algn="just"/>
            <a:r>
              <a:rPr lang="it-IT" sz="2000" dirty="0"/>
              <a:t>-con l’accoglienza positiva delle trasformazioni che la patologia comporta,</a:t>
            </a:r>
          </a:p>
          <a:p>
            <a:pPr algn="just"/>
            <a:r>
              <a:rPr lang="it-IT" sz="2000" dirty="0"/>
              <a:t>-con il significato attribuito a quel periodo della vita.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Una degna vita di qualità</a:t>
            </a:r>
          </a:p>
        </p:txBody>
      </p:sp>
      <p:pic>
        <p:nvPicPr>
          <p:cNvPr id="14338" name="Picture 2" descr="C:\Users\Master\Desktop\Immagini Bioetica\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301208"/>
            <a:ext cx="2376264" cy="13307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341632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E’ importante</a:t>
            </a:r>
            <a:r>
              <a:rPr lang="it-IT" dirty="0"/>
              <a:t>, quindi, riscoprire e riappropriarsi della cultura della malattia che dia senso al soffrire e valore di esperienza umana anche al morire.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L’esasperazione del concetto di qualità </a:t>
            </a:r>
            <a:r>
              <a:rPr lang="it-IT" dirty="0"/>
              <a:t>potrebbe anche diffondere subdolamente un clima culturale di morte oltre che un messaggio ambiguo: le condizioni di terminalità o di fragilità grave ed invalidante non sono conciliabili con un’esistenza degna di essere vissuta.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Di conseguenza</a:t>
            </a:r>
            <a:r>
              <a:rPr lang="it-IT" dirty="0"/>
              <a:t>, la vita di molti rischia di trasformarsi, come ricordato da </a:t>
            </a:r>
            <a:r>
              <a:rPr lang="it-IT" b="1" dirty="0"/>
              <a:t>M. </a:t>
            </a:r>
            <a:r>
              <a:rPr lang="it-IT" b="1" dirty="0" err="1"/>
              <a:t>Melazzini</a:t>
            </a:r>
            <a:r>
              <a:rPr lang="it-IT" dirty="0"/>
              <a:t>, in una “</a:t>
            </a:r>
            <a:r>
              <a:rPr lang="it-IT" b="1" dirty="0"/>
              <a:t>patente a punti</a:t>
            </a:r>
            <a:r>
              <a:rPr lang="it-IT" dirty="0"/>
              <a:t>”. “</a:t>
            </a:r>
            <a:r>
              <a:rPr lang="it-IT" i="1" dirty="0"/>
              <a:t>Oggi, afferma Melazzini, la vita è come una patente a punti: se perdi qualche funzione, ti scalano i primi punti. A un certo punto, se perdi molte funzioni, finisci il credito e ti tolgono la patente di persona</a:t>
            </a:r>
            <a:r>
              <a:rPr lang="it-IT" dirty="0"/>
              <a:t>”.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Chi possiede esperienze di vita ospedaliera</a:t>
            </a:r>
            <a:r>
              <a:rPr lang="it-IT" dirty="0"/>
              <a:t>, ben sa che nessun sofferente, quando gli sono offerte accettabili condizioni di assistenza e di affetto chiede “di morire”.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Ma oggi, alcuni malati e disabili</a:t>
            </a:r>
            <a:r>
              <a:rPr lang="it-IT" dirty="0"/>
              <a:t>, devono quasi implorare di poter “essere liberi di vivere”.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Essere liberi di vivere</a:t>
            </a:r>
          </a:p>
        </p:txBody>
      </p:sp>
      <p:pic>
        <p:nvPicPr>
          <p:cNvPr id="15362" name="Picture 2" descr="C:\Users\Master\Desktop\Immagini Bioetica\b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373216"/>
            <a:ext cx="1948235" cy="13130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268760"/>
            <a:ext cx="8568952" cy="258532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Di fronte alla drammaticità </a:t>
            </a:r>
            <a:r>
              <a:rPr lang="it-IT" dirty="0"/>
              <a:t>di alcune situazioni esistenziali e tematiche bioetiche, ragionare in termini di scontro confessionale è fuorviante.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Inoltre</a:t>
            </a:r>
            <a:r>
              <a:rPr lang="it-IT" dirty="0"/>
              <a:t>, secondo </a:t>
            </a:r>
            <a:r>
              <a:rPr lang="it-IT" b="1" dirty="0"/>
              <a:t>E. Sgreccia</a:t>
            </a:r>
            <a:r>
              <a:rPr lang="it-IT" dirty="0"/>
              <a:t>, la contrapposizione tra bioetica cattolica e bioetica laica “è stata sviluppata, in buona misura artificiosamente.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E’ una polemica </a:t>
            </a:r>
            <a:r>
              <a:rPr lang="it-IT" dirty="0"/>
              <a:t>di alcuni centri e studiosi per contrapporre a una visione ‘aperta’ e ‘rispettosa’ delle scelte di tutti – quale sarebbe quella laica –, la visione cattolica indicata come ‘chiusa’ e ‘intollerante’, inaccettabile in una società pluralistica ed eterogenea come la nostra.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L’opposizione tra ‘bioetica cattolica’ e ‘bioetica laica’ è dunque fuorviante e fittizia”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83671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Per concludere</a:t>
            </a:r>
          </a:p>
        </p:txBody>
      </p:sp>
      <p:pic>
        <p:nvPicPr>
          <p:cNvPr id="16386" name="Picture 2" descr="C:\Users\Master\Desktop\Immagini Bioetica\sgrec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653136"/>
            <a:ext cx="2957838" cy="19683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251520" y="386104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Un ricordo e un vivo ringraziamento al Card. Elio Sgreccia per il grande contributo dato alla nascita e allo sviluppo della bioetica in Italia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228184" y="5013176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FF0000"/>
                </a:solidFill>
              </a:rPr>
              <a:t>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Uno di matrice </a:t>
            </a:r>
            <a:r>
              <a:rPr lang="it-IT" b="1" i="1" dirty="0">
                <a:solidFill>
                  <a:srgbClr val="FF0000"/>
                </a:solidFill>
              </a:rPr>
              <a:t>religiosa </a:t>
            </a:r>
            <a:r>
              <a:rPr lang="it-IT" i="1" dirty="0"/>
              <a:t>rappresentato dalla bioetica cattolica centrata sul concetto di dignità della persona come valore fondante, e di conseguenza, sulla sacralità della vita.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L’altro di matrice </a:t>
            </a:r>
            <a:r>
              <a:rPr lang="it-IT" b="1" i="1" dirty="0">
                <a:solidFill>
                  <a:srgbClr val="FF0000"/>
                </a:solidFill>
              </a:rPr>
              <a:t>laica</a:t>
            </a:r>
            <a:r>
              <a:rPr lang="it-IT" i="1" dirty="0"/>
              <a:t>, rappresentato dalla nozione di qualità della vita come valore </a:t>
            </a:r>
            <a:r>
              <a:rPr lang="it-IT" dirty="0"/>
              <a:t>basilare dell’esistenza umana.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Due diverse concezioni della vita umana</a:t>
            </a:r>
          </a:p>
        </p:txBody>
      </p:sp>
      <p:pic>
        <p:nvPicPr>
          <p:cNvPr id="2050" name="Picture 2" descr="C:\Users\Master\Desktop\Immagini Bioetica\b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96952"/>
            <a:ext cx="4104456" cy="334620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La diversità principale </a:t>
            </a:r>
            <a:r>
              <a:rPr lang="it-IT" dirty="0"/>
              <a:t>tra i due sistemi riguarda il “</a:t>
            </a:r>
            <a:r>
              <a:rPr lang="it-IT" b="1" dirty="0"/>
              <a:t>fondamento etico</a:t>
            </a:r>
            <a:r>
              <a:rPr lang="it-IT" dirty="0"/>
              <a:t>”, ossia la </a:t>
            </a:r>
            <a:r>
              <a:rPr lang="it-IT" i="1" dirty="0"/>
              <a:t>visione di uomo e di verità morale da porre alla base delle singole questioni bioetiche.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È evidente, che questa differenza</a:t>
            </a:r>
            <a:r>
              <a:rPr lang="it-IT" dirty="0"/>
              <a:t>, comporta modi antitetici di porsi di fronte alle problematiche esistenziali della persona come pure, a volte, alla cura e all’assistenza.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Fondamento etico</a:t>
            </a:r>
          </a:p>
        </p:txBody>
      </p:sp>
      <p:pic>
        <p:nvPicPr>
          <p:cNvPr id="3074" name="Picture 2" descr="C:\Users\Master\Desktop\Immagini Bioetica\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068960"/>
            <a:ext cx="5538543" cy="30243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Si ha l’impressione</a:t>
            </a:r>
            <a:r>
              <a:rPr lang="it-IT" dirty="0"/>
              <a:t>, che la cultura laica non solo fatichi a confrontarsi con le istanze di tipo</a:t>
            </a:r>
          </a:p>
          <a:p>
            <a:r>
              <a:rPr lang="it-IT" dirty="0"/>
              <a:t>religioso, ma tenti di rivendicare a sé il monopolio della razionalità e della ragionevolezza.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Eppure</a:t>
            </a:r>
            <a:r>
              <a:rPr lang="it-IT" dirty="0"/>
              <a:t>, l’</a:t>
            </a:r>
            <a:r>
              <a:rPr lang="it-IT" b="1" i="1" dirty="0" err="1"/>
              <a:t>Encyclopedia</a:t>
            </a:r>
            <a:r>
              <a:rPr lang="it-IT" b="1" i="1" dirty="0"/>
              <a:t> </a:t>
            </a:r>
            <a:r>
              <a:rPr lang="it-IT" b="1" i="1" dirty="0" err="1"/>
              <a:t>of</a:t>
            </a:r>
            <a:r>
              <a:rPr lang="it-IT" b="1" i="1" dirty="0"/>
              <a:t> </a:t>
            </a:r>
            <a:r>
              <a:rPr lang="it-IT" b="1" i="1" dirty="0" err="1"/>
              <a:t>Bioethics</a:t>
            </a:r>
            <a:r>
              <a:rPr lang="it-IT" b="1" i="1" dirty="0"/>
              <a:t> (Warren Thomas Reich)</a:t>
            </a:r>
            <a:r>
              <a:rPr lang="it-IT" i="1" dirty="0"/>
              <a:t>, </a:t>
            </a:r>
            <a:r>
              <a:rPr lang="it-IT" dirty="0"/>
              <a:t>sottolinea l’essenziale contributo offerto delle</a:t>
            </a:r>
            <a:r>
              <a:rPr lang="it-IT" i="1" dirty="0"/>
              <a:t> </a:t>
            </a:r>
            <a:r>
              <a:rPr lang="it-IT" dirty="0"/>
              <a:t>tradizioni religiose nella costituzione della bioetica.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Confronto difficile</a:t>
            </a:r>
          </a:p>
        </p:txBody>
      </p:sp>
      <p:pic>
        <p:nvPicPr>
          <p:cNvPr id="4098" name="Picture 2" descr="C:\Users\Master\Desktop\Immagini Bioetica\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068960"/>
            <a:ext cx="4248472" cy="318225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47732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Il ricorso alle grandi religioni </a:t>
            </a:r>
            <a:r>
              <a:rPr lang="it-IT" dirty="0"/>
              <a:t>ci appare del tutto giustificato qualora considerassimo l’interesse che hanno abitualmente portato all’arte del guarire e la loro preoccupazione di</a:t>
            </a:r>
          </a:p>
          <a:p>
            <a:pPr algn="just"/>
            <a:r>
              <a:rPr lang="it-IT" dirty="0"/>
              <a:t>elevare eticamente e spiritualmente lo standard degli operatori sanitari.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L’etica,</a:t>
            </a:r>
            <a:r>
              <a:rPr lang="it-IT" dirty="0"/>
              <a:t> in quanto disposizione interiore e virtù del personale sanitario, ha profonde radici religiose e trae da esse forti impulsi.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Contributo storico delle religioni</a:t>
            </a:r>
          </a:p>
        </p:txBody>
      </p:sp>
      <p:pic>
        <p:nvPicPr>
          <p:cNvPr id="5122" name="Picture 2" descr="C:\Users\Master\Desktop\Immagini Bioetica\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3415" y="3321352"/>
            <a:ext cx="4761185" cy="31683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La bioetica cattolica</a:t>
            </a:r>
            <a:r>
              <a:rPr lang="it-IT" i="1" dirty="0"/>
              <a:t>, </a:t>
            </a:r>
            <a:r>
              <a:rPr lang="it-IT" dirty="0"/>
              <a:t>cioè l’insegnamento ufficiale della Chiesa cattolica, che pone a fondamento la Sacra Scrittura, la Tradizione, la Dottrina e i Documenti del Magistero, oltre</a:t>
            </a:r>
          </a:p>
          <a:p>
            <a:pPr algn="just"/>
            <a:r>
              <a:rPr lang="it-IT" dirty="0"/>
              <a:t>che la ragione e la filosofia, ha come fondamento assoluto, universale ed irrinunciabile la dignità e la sacralità della vita umana dal concepimento alla morte naturale.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Bioetica Cattolica e “Sacralità della vita”</a:t>
            </a:r>
          </a:p>
        </p:txBody>
      </p:sp>
      <p:pic>
        <p:nvPicPr>
          <p:cNvPr id="6146" name="Picture 2" descr="C:\Users\Master\Desktop\Immagini Bioetica\vatic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96952"/>
            <a:ext cx="5783197" cy="31683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258532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Questa persuasione </a:t>
            </a:r>
            <a:r>
              <a:rPr lang="it-IT" dirty="0"/>
              <a:t>si fonda sulla creaturalità dell’uomo:  «Dio disse: facciamo l’uomo a nostra immagine, a nostra somiglianza… e Dio creò l’uomo a sua immagine, a immagine di Dio lo creò; maschio e femmina li creò» (Gen. 1,26-27).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Questa immagine</a:t>
            </a:r>
            <a:r>
              <a:rPr lang="it-IT" dirty="0"/>
              <a:t> offre all’uomo la più alta dignità rispetto alle creature terrene, e rende la vita di ogni persona </a:t>
            </a:r>
            <a:r>
              <a:rPr lang="it-IT" b="1" i="1" dirty="0"/>
              <a:t>non disponibile a nessuna situazione o atto che può nuoce, o peggio, </a:t>
            </a:r>
            <a:r>
              <a:rPr lang="it-IT" b="1" dirty="0"/>
              <a:t>sopprimerla</a:t>
            </a:r>
            <a:r>
              <a:rPr lang="it-IT" dirty="0"/>
              <a:t>:</a:t>
            </a:r>
          </a:p>
          <a:p>
            <a:pPr algn="just">
              <a:tabLst>
                <a:tab pos="90488" algn="l"/>
              </a:tabLst>
            </a:pPr>
            <a:r>
              <a:rPr lang="it-IT" dirty="0">
                <a:solidFill>
                  <a:srgbClr val="FF0000"/>
                </a:solidFill>
              </a:rPr>
              <a:t>- </a:t>
            </a:r>
            <a:r>
              <a:rPr lang="it-IT" b="1" dirty="0">
                <a:solidFill>
                  <a:srgbClr val="FF0000"/>
                </a:solidFill>
              </a:rPr>
              <a:t>nella fase iniziale</a:t>
            </a:r>
            <a:r>
              <a:rPr lang="it-IT" dirty="0"/>
              <a:t>, ad esempio con la pratica dell’aborto,</a:t>
            </a:r>
          </a:p>
          <a:p>
            <a:pPr marL="90488" indent="-90488" algn="just"/>
            <a:r>
              <a:rPr lang="it-IT" dirty="0">
                <a:solidFill>
                  <a:srgbClr val="FF0000"/>
                </a:solidFill>
              </a:rPr>
              <a:t>- </a:t>
            </a:r>
            <a:r>
              <a:rPr lang="it-IT" b="1" dirty="0">
                <a:solidFill>
                  <a:srgbClr val="FF0000"/>
                </a:solidFill>
              </a:rPr>
              <a:t>nella fase terminale </a:t>
            </a:r>
            <a:r>
              <a:rPr lang="it-IT" dirty="0"/>
              <a:t>con la sospensione dell’alimentazione e della idratazione artificiale,   con l’eutanasia o con il suicidio “consapevole”.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Creaturalità dell’uomo</a:t>
            </a:r>
          </a:p>
        </p:txBody>
      </p:sp>
      <p:pic>
        <p:nvPicPr>
          <p:cNvPr id="7170" name="Picture 2" descr="C:\Users\Master\Desktop\Immagini Bioetica\b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328522"/>
            <a:ext cx="3528392" cy="23479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464742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 primi capitoli del libro della Genesi </a:t>
            </a:r>
            <a:r>
              <a:rPr lang="it-IT" dirty="0"/>
              <a:t>presentano l’uomo come l’unica creatura amata da Dio per se stessa, mentre le altre forme di vita sono ordinate al suo sviluppo e alla sua prosperità.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Dunque</a:t>
            </a:r>
            <a:r>
              <a:rPr lang="it-IT" dirty="0"/>
              <a:t>, ogni creatura terrestre è finalizzata unicamente al bene della persona, mentre questa non può essere trasformata in strumento di nessuno. </a:t>
            </a:r>
          </a:p>
          <a:p>
            <a:pPr algn="just"/>
            <a:endParaRPr lang="it-IT" b="1" dirty="0">
              <a:solidFill>
                <a:srgbClr val="FF0000"/>
              </a:solidFill>
            </a:endParaRP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Tutta la Sacra Scrittura </a:t>
            </a:r>
            <a:r>
              <a:rPr lang="it-IT" dirty="0"/>
              <a:t>presenta l’uomo, nonostante la sua fragilità, al vertice della creazione e superiore a tutte le creature, inferiore unicamente agli spiriti celesti. Egli:</a:t>
            </a:r>
          </a:p>
          <a:p>
            <a:pPr algn="just"/>
            <a:r>
              <a:rPr lang="it-IT" sz="2000" b="1" dirty="0"/>
              <a:t>-con la sua intelligenza può scrutare, dominare e trasformare l’universo;</a:t>
            </a:r>
          </a:p>
          <a:p>
            <a:pPr algn="just"/>
            <a:r>
              <a:rPr lang="it-IT" sz="2000" b="1" dirty="0"/>
              <a:t>-con la sua libera volontà può assoggettare a sé le creature;</a:t>
            </a:r>
          </a:p>
          <a:p>
            <a:pPr algn="just"/>
            <a:r>
              <a:rPr lang="it-IT" sz="2000" b="1" dirty="0"/>
              <a:t>-attraverso i suoi sensi può gustare la bellezza e l’armonia delle cose;</a:t>
            </a:r>
          </a:p>
          <a:p>
            <a:pPr algn="just"/>
            <a:r>
              <a:rPr lang="it-IT" sz="2000" b="1" dirty="0"/>
              <a:t>-per mezzo della sua mano può trasformare la realtà fisica in ciò che pensa</a:t>
            </a:r>
            <a:r>
              <a:rPr lang="it-IT" b="1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Per la Sacra Scrittura</a:t>
            </a:r>
            <a:r>
              <a:rPr lang="it-IT" dirty="0"/>
              <a:t>, la realizzazione e la felicità dell’uomo, stanno nella partecipazione</a:t>
            </a:r>
          </a:p>
          <a:p>
            <a:pPr algn="just"/>
            <a:r>
              <a:rPr lang="it-IT" dirty="0"/>
              <a:t>alla vita stessa del Creatore.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L’uomo al vertice della Creazione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Bioetica cattolica e Bioetica laica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556792"/>
            <a:ext cx="8568952" cy="4708981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Per la grandezza che l’uomo possiede agli occhi di Dio, ogni vita:</a:t>
            </a:r>
          </a:p>
          <a:p>
            <a:pPr algn="just"/>
            <a:r>
              <a:rPr lang="it-IT" sz="2400" b="1" dirty="0"/>
              <a:t>-anche quella con grave handicap fisico o ritardo mentale,</a:t>
            </a:r>
          </a:p>
          <a:p>
            <a:pPr algn="just"/>
            <a:r>
              <a:rPr lang="it-IT" sz="2400" b="1" dirty="0"/>
              <a:t>-o vissuta in stato vegetativo permanente,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</a:rPr>
              <a:t>è sempre un grande valore e, come tale, un bene sul quale, solo il Creatore, può deciderne la conclusione</a:t>
            </a:r>
            <a:r>
              <a:rPr lang="it-IT" sz="2000" b="1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Concetto chiaramente ribadito </a:t>
            </a:r>
            <a:r>
              <a:rPr lang="it-IT" dirty="0"/>
              <a:t>dalla “Congregazione della Dottrina della Fede” affermando: “</a:t>
            </a:r>
            <a:r>
              <a:rPr lang="it-IT" b="1" dirty="0"/>
              <a:t>Solo Dio è il Signore della vita dal suo inizio alla sua fine: nessuno, in nessuna circostanza, può rivendicare a sé il diritto di distruggere direttamente un essere umano innocente</a:t>
            </a:r>
            <a:r>
              <a:rPr lang="it-IT" dirty="0"/>
              <a:t>” </a:t>
            </a:r>
            <a:r>
              <a:rPr lang="it-IT" i="1" dirty="0"/>
              <a:t>(Congregazione per la Dottrina della Fede, </a:t>
            </a:r>
            <a:r>
              <a:rPr lang="it-IT" i="1" dirty="0" err="1"/>
              <a:t>Istr</a:t>
            </a:r>
            <a:r>
              <a:rPr lang="it-IT" i="1" dirty="0"/>
              <a:t>. Donum vitae, </a:t>
            </a:r>
            <a:r>
              <a:rPr lang="it-IT" i="1" dirty="0" err="1"/>
              <a:t>Introductio</a:t>
            </a:r>
            <a:r>
              <a:rPr lang="it-IT" i="1" dirty="0"/>
              <a:t>, 5: AAS 80 (1988) 76-77), </a:t>
            </a:r>
            <a:r>
              <a:rPr lang="it-IT" dirty="0"/>
              <a:t>e di San Giovanni Paolo II: “</a:t>
            </a:r>
            <a:r>
              <a:rPr lang="it-IT" b="1" dirty="0"/>
              <a:t>di questa vita (…) Dio è l’unico signore: l’uomo non può disporne</a:t>
            </a:r>
            <a:r>
              <a:rPr lang="it-IT" dirty="0"/>
              <a:t>” (</a:t>
            </a:r>
            <a:r>
              <a:rPr lang="it-IT" i="1" dirty="0" err="1"/>
              <a:t>Evangelium</a:t>
            </a:r>
            <a:r>
              <a:rPr lang="it-IT" i="1" dirty="0"/>
              <a:t> vitae</a:t>
            </a:r>
            <a:r>
              <a:rPr lang="it-IT" dirty="0"/>
              <a:t>, 39).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Principi che implicano </a:t>
            </a:r>
            <a:r>
              <a:rPr lang="it-IT" dirty="0"/>
              <a:t>in positivo la norma dell’accoglienza e del rispetto e, in negativo, il</a:t>
            </a:r>
          </a:p>
          <a:p>
            <a:pPr algn="just"/>
            <a:r>
              <a:rPr lang="it-IT" dirty="0"/>
              <a:t>rifiuto della sua menomazione e soppressione.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5206-5835-4971-8849-5D3F9DFE36DC}" type="datetime1">
              <a:rPr lang="it-IT" smtClean="0"/>
              <a:pPr/>
              <a:t>11/01/2023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Solo Dio è il Signore della 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2154</TotalTime>
  <Words>2500</Words>
  <Application>Microsoft Office PowerPoint</Application>
  <PresentationFormat>Presentazione su schermo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di Office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  <vt:lpstr>Bioetica cattolica e Bioetica laica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Bioetica cattolica e bioetica laica</dc:title>
  <dc:creator>Francesco Cannizzaro</dc:creator>
  <cp:lastModifiedBy>Franco</cp:lastModifiedBy>
  <cp:revision>238</cp:revision>
  <dcterms:created xsi:type="dcterms:W3CDTF">2019-05-12T15:37:05Z</dcterms:created>
  <dcterms:modified xsi:type="dcterms:W3CDTF">2023-01-11T10:50:47Z</dcterms:modified>
</cp:coreProperties>
</file>